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sldIdLst>
    <p:sldId id="256" r:id="rId2"/>
    <p:sldId id="257" r:id="rId3"/>
    <p:sldId id="258" r:id="rId4"/>
    <p:sldId id="261" r:id="rId5"/>
    <p:sldId id="259" r:id="rId6"/>
    <p:sldId id="262"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6CECD123-003A-49D8-AA90-2DF899E47CFA}">
          <p14:sldIdLst>
            <p14:sldId id="256"/>
          </p14:sldIdLst>
        </p14:section>
        <p14:section name="Abschnitt ohne Titel" id="{6768F3D5-3D3A-434D-B4CB-F7E9171B19E2}">
          <p14:sldIdLst>
            <p14:sldId id="257"/>
            <p14:sldId id="258"/>
            <p14:sldId id="261"/>
            <p14:sldId id="259"/>
            <p14:sldId id="262"/>
            <p14:sldId id="26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nichsider Feil" initials="MF" lastIdx="1" clrIdx="0">
    <p:extLst>
      <p:ext uri="{19B8F6BF-5375-455C-9EA6-DF929625EA0E}">
        <p15:presenceInfo xmlns:p15="http://schemas.microsoft.com/office/powerpoint/2012/main" userId="41c60732eb51f7c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F73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e-DE"/>
              <a:t>Mastertitelformat bearbeiten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8E15CD3D-9218-48B4-941A-DE95E497A075}" type="datetimeFigureOut">
              <a:rPr lang="de-DE" smtClean="0"/>
              <a:t>05.04.2024</a:t>
            </a:fld>
            <a:endParaRPr lang="de-DE"/>
          </a:p>
        </p:txBody>
      </p:sp>
      <p:sp>
        <p:nvSpPr>
          <p:cNvPr id="5" name="Footer Placeholder 4"/>
          <p:cNvSpPr>
            <a:spLocks noGrp="1"/>
          </p:cNvSpPr>
          <p:nvPr>
            <p:ph type="ftr" sz="quarter" idx="11"/>
          </p:nvPr>
        </p:nvSpPr>
        <p:spPr/>
        <p:txBody>
          <a:bodyPr/>
          <a:lstStyle/>
          <a:p>
            <a:endParaRPr lang="de-D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271901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e-DE"/>
              <a:t>Mastertitelformat bearbeiten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8E15CD3D-9218-48B4-941A-DE95E497A075}" type="datetimeFigureOut">
              <a:rPr lang="de-DE" smtClean="0"/>
              <a:t>05.04.2024</a:t>
            </a:fld>
            <a:endParaRPr lang="de-DE"/>
          </a:p>
        </p:txBody>
      </p:sp>
      <p:sp>
        <p:nvSpPr>
          <p:cNvPr id="5" name="Footer Placeholder 4"/>
          <p:cNvSpPr>
            <a:spLocks noGrp="1"/>
          </p:cNvSpPr>
          <p:nvPr>
            <p:ph type="ftr" sz="quarter" idx="11"/>
          </p:nvPr>
        </p:nvSpPr>
        <p:spPr/>
        <p:txBody>
          <a:bodyPr/>
          <a:lstStyle/>
          <a:p>
            <a:endParaRPr lang="de-D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1960165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8E15CD3D-9218-48B4-941A-DE95E497A075}" type="datetimeFigureOut">
              <a:rPr lang="de-DE" smtClean="0"/>
              <a:t>05.04.2024</a:t>
            </a:fld>
            <a:endParaRPr lang="de-DE"/>
          </a:p>
        </p:txBody>
      </p:sp>
      <p:sp>
        <p:nvSpPr>
          <p:cNvPr id="5" name="Footer Placeholder 4"/>
          <p:cNvSpPr>
            <a:spLocks noGrp="1"/>
          </p:cNvSpPr>
          <p:nvPr>
            <p:ph type="ftr" sz="quarter" idx="11"/>
          </p:nvPr>
        </p:nvSpPr>
        <p:spPr/>
        <p:txBody>
          <a:bodyPr/>
          <a:lstStyle/>
          <a:p>
            <a:endParaRPr lang="de-D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A13958A-D708-4A61-B47F-E203D2C6AFEB}" type="slidenum">
              <a:rPr lang="de-DE" smtClean="0"/>
              <a:t>‹Nr.›</a:t>
            </a:fld>
            <a:endParaRPr lang="de-D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63057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e-DE"/>
              <a:t>Mastertitelformat bearbeiten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8E15CD3D-9218-48B4-941A-DE95E497A075}" type="datetimeFigureOut">
              <a:rPr lang="de-DE" smtClean="0"/>
              <a:t>05.04.2024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21813910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8E15CD3D-9218-48B4-941A-DE95E497A075}" type="datetimeFigureOut">
              <a:rPr lang="de-DE" smtClean="0"/>
              <a:t>05.04.2024</a:t>
            </a:fld>
            <a:endParaRPr lang="de-DE"/>
          </a:p>
        </p:txBody>
      </p:sp>
      <p:sp>
        <p:nvSpPr>
          <p:cNvPr id="6" name="Footer Placeholder 5"/>
          <p:cNvSpPr>
            <a:spLocks noGrp="1"/>
          </p:cNvSpPr>
          <p:nvPr>
            <p:ph type="ftr" sz="quarter" idx="11"/>
          </p:nvPr>
        </p:nvSpPr>
        <p:spPr/>
        <p:txBody>
          <a:bodyPr/>
          <a:lstStyle/>
          <a:p>
            <a:endParaRPr lang="de-D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13958A-D708-4A61-B47F-E203D2C6AFEB}" type="slidenum">
              <a:rPr lang="de-DE" smtClean="0"/>
              <a:t>‹Nr.›</a:t>
            </a:fld>
            <a:endParaRPr lang="de-D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860725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8E15CD3D-9218-48B4-941A-DE95E497A075}" type="datetimeFigureOut">
              <a:rPr lang="de-DE" smtClean="0"/>
              <a:t>05.04.2024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8423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E15CD3D-9218-48B4-941A-DE95E497A075}" type="datetimeFigureOut">
              <a:rPr lang="de-DE" smtClean="0"/>
              <a:t>05.04.2024</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4130089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E15CD3D-9218-48B4-941A-DE95E497A075}" type="datetimeFigureOut">
              <a:rPr lang="de-DE" smtClean="0"/>
              <a:t>05.04.2024</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223926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e-DE"/>
              <a:t>Mastertitelformat bearbeiten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E15CD3D-9218-48B4-941A-DE95E497A075}" type="datetimeFigureOut">
              <a:rPr lang="de-DE" smtClean="0"/>
              <a:t>05.04.2024</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3006438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8E15CD3D-9218-48B4-941A-DE95E497A075}" type="datetimeFigureOut">
              <a:rPr lang="de-DE" smtClean="0"/>
              <a:t>05.04.2024</a:t>
            </a:fld>
            <a:endParaRPr lang="de-DE"/>
          </a:p>
        </p:txBody>
      </p:sp>
      <p:sp>
        <p:nvSpPr>
          <p:cNvPr id="5" name="Footer Placeholder 4"/>
          <p:cNvSpPr>
            <a:spLocks noGrp="1"/>
          </p:cNvSpPr>
          <p:nvPr>
            <p:ph type="ftr" sz="quarter" idx="11"/>
          </p:nvPr>
        </p:nvSpPr>
        <p:spPr/>
        <p:txBody>
          <a:bodyPr/>
          <a:lstStyle/>
          <a:p>
            <a:endParaRPr lang="de-D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800925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8E15CD3D-9218-48B4-941A-DE95E497A075}" type="datetimeFigureOut">
              <a:rPr lang="de-DE" smtClean="0"/>
              <a:t>05.04.2024</a:t>
            </a:fld>
            <a:endParaRPr lang="de-DE"/>
          </a:p>
        </p:txBody>
      </p:sp>
      <p:sp>
        <p:nvSpPr>
          <p:cNvPr id="6" name="Footer Placeholder 5"/>
          <p:cNvSpPr>
            <a:spLocks noGrp="1"/>
          </p:cNvSpPr>
          <p:nvPr>
            <p:ph type="ftr" sz="quarter" idx="11"/>
          </p:nvPr>
        </p:nvSpPr>
        <p:spPr/>
        <p:txBody>
          <a:bodyPr/>
          <a:lstStyle/>
          <a:p>
            <a:endParaRPr lang="de-D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3701812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8E15CD3D-9218-48B4-941A-DE95E497A075}" type="datetimeFigureOut">
              <a:rPr lang="de-DE" smtClean="0"/>
              <a:t>05.04.2024</a:t>
            </a:fld>
            <a:endParaRPr lang="de-DE"/>
          </a:p>
        </p:txBody>
      </p:sp>
      <p:sp>
        <p:nvSpPr>
          <p:cNvPr id="8" name="Footer Placeholder 7"/>
          <p:cNvSpPr>
            <a:spLocks noGrp="1"/>
          </p:cNvSpPr>
          <p:nvPr>
            <p:ph type="ftr" sz="quarter" idx="11"/>
          </p:nvPr>
        </p:nvSpPr>
        <p:spPr/>
        <p:txBody>
          <a:bodyPr/>
          <a:lstStyle/>
          <a:p>
            <a:endParaRPr lang="de-D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12499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8E15CD3D-9218-48B4-941A-DE95E497A075}" type="datetimeFigureOut">
              <a:rPr lang="de-DE" smtClean="0"/>
              <a:t>05.04.2024</a:t>
            </a:fld>
            <a:endParaRPr lang="de-DE"/>
          </a:p>
        </p:txBody>
      </p:sp>
      <p:sp>
        <p:nvSpPr>
          <p:cNvPr id="4" name="Footer Placeholder 3"/>
          <p:cNvSpPr>
            <a:spLocks noGrp="1"/>
          </p:cNvSpPr>
          <p:nvPr>
            <p:ph type="ftr" sz="quarter" idx="11"/>
          </p:nvPr>
        </p:nvSpPr>
        <p:spPr/>
        <p:txBody>
          <a:bodyPr/>
          <a:lstStyle/>
          <a:p>
            <a:endParaRPr lang="de-D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2935195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15CD3D-9218-48B4-941A-DE95E497A075}" type="datetimeFigureOut">
              <a:rPr lang="de-DE" smtClean="0"/>
              <a:t>05.04.2024</a:t>
            </a:fld>
            <a:endParaRPr lang="de-DE"/>
          </a:p>
        </p:txBody>
      </p:sp>
      <p:sp>
        <p:nvSpPr>
          <p:cNvPr id="3" name="Footer Placeholder 2"/>
          <p:cNvSpPr>
            <a:spLocks noGrp="1"/>
          </p:cNvSpPr>
          <p:nvPr>
            <p:ph type="ftr" sz="quarter" idx="11"/>
          </p:nvPr>
        </p:nvSpPr>
        <p:spPr/>
        <p:txBody>
          <a:bodyPr/>
          <a:lstStyle/>
          <a:p>
            <a:endParaRPr lang="de-D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3864393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e-DE"/>
              <a:t>Mastertitelformat bearbeiten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8E15CD3D-9218-48B4-941A-DE95E497A075}" type="datetimeFigureOut">
              <a:rPr lang="de-DE" smtClean="0"/>
              <a:t>05.04.2024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329132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8E15CD3D-9218-48B4-941A-DE95E497A075}" type="datetimeFigureOut">
              <a:rPr lang="de-DE" smtClean="0"/>
              <a:t>05.04.2024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13958A-D708-4A61-B47F-E203D2C6AFEB}" type="slidenum">
              <a:rPr lang="de-DE" smtClean="0"/>
              <a:t>‹Nr.›</a:t>
            </a:fld>
            <a:endParaRPr lang="de-DE"/>
          </a:p>
        </p:txBody>
      </p:sp>
    </p:spTree>
    <p:extLst>
      <p:ext uri="{BB962C8B-B14F-4D97-AF65-F5344CB8AC3E}">
        <p14:creationId xmlns:p14="http://schemas.microsoft.com/office/powerpoint/2010/main" val="3919352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E15CD3D-9218-48B4-941A-DE95E497A075}" type="datetimeFigureOut">
              <a:rPr lang="de-DE" smtClean="0"/>
              <a:t>05.04.2024</a:t>
            </a:fld>
            <a:endParaRPr lang="de-D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A13958A-D708-4A61-B47F-E203D2C6AFEB}" type="slidenum">
              <a:rPr lang="de-DE" smtClean="0"/>
              <a:t>‹Nr.›</a:t>
            </a:fld>
            <a:endParaRPr lang="de-DE"/>
          </a:p>
        </p:txBody>
      </p:sp>
    </p:spTree>
    <p:extLst>
      <p:ext uri="{BB962C8B-B14F-4D97-AF65-F5344CB8AC3E}">
        <p14:creationId xmlns:p14="http://schemas.microsoft.com/office/powerpoint/2010/main" val="616888599"/>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C0D95D-6A42-4737-A5B9-8174E07D35AD}"/>
              </a:ext>
            </a:extLst>
          </p:cNvPr>
          <p:cNvSpPr>
            <a:spLocks noGrp="1"/>
          </p:cNvSpPr>
          <p:nvPr>
            <p:ph type="ctrTitle"/>
          </p:nvPr>
        </p:nvSpPr>
        <p:spPr>
          <a:xfrm>
            <a:off x="2472673" y="676835"/>
            <a:ext cx="8482198" cy="2262781"/>
          </a:xfrm>
        </p:spPr>
        <p:txBody>
          <a:bodyPr>
            <a:normAutofit fontScale="90000"/>
          </a:bodyPr>
          <a:lstStyle/>
          <a:p>
            <a:r>
              <a:rPr lang="de-DE" b="1" dirty="0"/>
              <a:t>Organisationsaufbau </a:t>
            </a:r>
            <a:br>
              <a:rPr lang="de-DE" b="1" dirty="0"/>
            </a:br>
            <a:br>
              <a:rPr lang="de-DE" b="1" dirty="0"/>
            </a:br>
            <a:r>
              <a:rPr lang="de-DE" sz="4000" b="1" dirty="0"/>
              <a:t>unserer Senioren-Wohngemeinschaft</a:t>
            </a:r>
          </a:p>
        </p:txBody>
      </p:sp>
      <p:sp>
        <p:nvSpPr>
          <p:cNvPr id="4" name="Textfeld 3">
            <a:extLst>
              <a:ext uri="{FF2B5EF4-FFF2-40B4-BE49-F238E27FC236}">
                <a16:creationId xmlns:a16="http://schemas.microsoft.com/office/drawing/2014/main" id="{04B66C39-4281-644B-CB82-E55310245FE1}"/>
              </a:ext>
            </a:extLst>
          </p:cNvPr>
          <p:cNvSpPr txBox="1"/>
          <p:nvPr/>
        </p:nvSpPr>
        <p:spPr>
          <a:xfrm>
            <a:off x="10470777" y="6275293"/>
            <a:ext cx="1515035" cy="461665"/>
          </a:xfrm>
          <a:prstGeom prst="rect">
            <a:avLst/>
          </a:prstGeom>
          <a:noFill/>
        </p:spPr>
        <p:txBody>
          <a:bodyPr wrap="square" rtlCol="0">
            <a:spAutoFit/>
          </a:bodyPr>
          <a:lstStyle/>
          <a:p>
            <a:pPr algn="r"/>
            <a:r>
              <a:rPr lang="de-DE" sz="1200" dirty="0"/>
              <a:t>Ivonne Banzhaf April 2024</a:t>
            </a:r>
          </a:p>
        </p:txBody>
      </p:sp>
      <p:pic>
        <p:nvPicPr>
          <p:cNvPr id="3" name="Grafik 2">
            <a:extLst>
              <a:ext uri="{FF2B5EF4-FFF2-40B4-BE49-F238E27FC236}">
                <a16:creationId xmlns:a16="http://schemas.microsoft.com/office/drawing/2014/main" id="{B6E690A5-03FC-5AB3-0B99-09D1E4FB2A6B}"/>
              </a:ext>
            </a:extLst>
          </p:cNvPr>
          <p:cNvPicPr>
            <a:picLocks noChangeAspect="1"/>
          </p:cNvPicPr>
          <p:nvPr/>
        </p:nvPicPr>
        <p:blipFill>
          <a:blip r:embed="rId2"/>
          <a:stretch>
            <a:fillRect/>
          </a:stretch>
        </p:blipFill>
        <p:spPr>
          <a:xfrm>
            <a:off x="3324320" y="3429000"/>
            <a:ext cx="6629975" cy="2712955"/>
          </a:xfrm>
          <a:prstGeom prst="rect">
            <a:avLst/>
          </a:prstGeom>
        </p:spPr>
      </p:pic>
    </p:spTree>
    <p:extLst>
      <p:ext uri="{BB962C8B-B14F-4D97-AF65-F5344CB8AC3E}">
        <p14:creationId xmlns:p14="http://schemas.microsoft.com/office/powerpoint/2010/main" val="1525622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B6F7003B-1A28-46F3-83ED-CCA36A5E5E20}"/>
              </a:ext>
            </a:extLst>
          </p:cNvPr>
          <p:cNvSpPr/>
          <p:nvPr/>
        </p:nvSpPr>
        <p:spPr>
          <a:xfrm>
            <a:off x="2228850" y="1306765"/>
            <a:ext cx="9873503" cy="5370260"/>
          </a:xfrm>
          <a:prstGeom prst="ellipse">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D2DB216B-2D82-448F-9F47-54DBC8A39678}"/>
              </a:ext>
            </a:extLst>
          </p:cNvPr>
          <p:cNvSpPr txBox="1"/>
          <p:nvPr/>
        </p:nvSpPr>
        <p:spPr>
          <a:xfrm>
            <a:off x="8401050" y="4904905"/>
            <a:ext cx="3790950" cy="646331"/>
          </a:xfrm>
          <a:prstGeom prst="rect">
            <a:avLst/>
          </a:prstGeom>
          <a:noFill/>
        </p:spPr>
        <p:txBody>
          <a:bodyPr wrap="square" rtlCol="0">
            <a:spAutoFit/>
          </a:bodyPr>
          <a:lstStyle/>
          <a:p>
            <a:pPr algn="ctr"/>
            <a:r>
              <a:rPr lang="de-DE" b="1" dirty="0">
                <a:solidFill>
                  <a:schemeClr val="accent4"/>
                </a:solidFill>
                <a:latin typeface="+mj-lt"/>
              </a:rPr>
              <a:t>Hauseigentümer</a:t>
            </a:r>
            <a:r>
              <a:rPr lang="de-DE" dirty="0">
                <a:solidFill>
                  <a:schemeClr val="accent4"/>
                </a:solidFill>
                <a:latin typeface="+mj-lt"/>
              </a:rPr>
              <a:t> </a:t>
            </a:r>
          </a:p>
          <a:p>
            <a:pPr algn="ctr"/>
            <a:r>
              <a:rPr lang="de-DE" dirty="0">
                <a:solidFill>
                  <a:schemeClr val="accent4"/>
                </a:solidFill>
                <a:latin typeface="+mj-lt"/>
              </a:rPr>
              <a:t>(Vermieter)</a:t>
            </a:r>
          </a:p>
        </p:txBody>
      </p:sp>
      <p:sp>
        <p:nvSpPr>
          <p:cNvPr id="3" name="Textfeld 2">
            <a:extLst>
              <a:ext uri="{FF2B5EF4-FFF2-40B4-BE49-F238E27FC236}">
                <a16:creationId xmlns:a16="http://schemas.microsoft.com/office/drawing/2014/main" id="{8B34FDE3-1DB3-43C8-A6EE-899FA6FDD626}"/>
              </a:ext>
            </a:extLst>
          </p:cNvPr>
          <p:cNvSpPr txBox="1"/>
          <p:nvPr/>
        </p:nvSpPr>
        <p:spPr>
          <a:xfrm>
            <a:off x="2592924" y="4904905"/>
            <a:ext cx="2613207" cy="646331"/>
          </a:xfrm>
          <a:prstGeom prst="rect">
            <a:avLst/>
          </a:prstGeom>
          <a:noFill/>
        </p:spPr>
        <p:txBody>
          <a:bodyPr wrap="square" rtlCol="0">
            <a:spAutoFit/>
          </a:bodyPr>
          <a:lstStyle/>
          <a:p>
            <a:pPr algn="ctr"/>
            <a:r>
              <a:rPr lang="de-DE" b="1" dirty="0">
                <a:solidFill>
                  <a:srgbClr val="FF0000"/>
                </a:solidFill>
                <a:latin typeface="+mj-lt"/>
              </a:rPr>
              <a:t>Bewohner </a:t>
            </a:r>
            <a:br>
              <a:rPr lang="de-DE" b="1" dirty="0">
                <a:solidFill>
                  <a:srgbClr val="FF0000"/>
                </a:solidFill>
                <a:latin typeface="+mj-lt"/>
              </a:rPr>
            </a:br>
            <a:r>
              <a:rPr lang="de-DE" dirty="0">
                <a:solidFill>
                  <a:srgbClr val="FF0000"/>
                </a:solidFill>
                <a:latin typeface="+mj-lt"/>
              </a:rPr>
              <a:t>(Mieter)</a:t>
            </a:r>
          </a:p>
        </p:txBody>
      </p:sp>
      <p:sp>
        <p:nvSpPr>
          <p:cNvPr id="10" name="Textfeld 9">
            <a:extLst>
              <a:ext uri="{FF2B5EF4-FFF2-40B4-BE49-F238E27FC236}">
                <a16:creationId xmlns:a16="http://schemas.microsoft.com/office/drawing/2014/main" id="{1A20AA6E-9736-435D-B591-26A718947CD5}"/>
              </a:ext>
            </a:extLst>
          </p:cNvPr>
          <p:cNvSpPr txBox="1"/>
          <p:nvPr/>
        </p:nvSpPr>
        <p:spPr>
          <a:xfrm>
            <a:off x="6161567" y="1577027"/>
            <a:ext cx="2414868" cy="646331"/>
          </a:xfrm>
          <a:prstGeom prst="rect">
            <a:avLst/>
          </a:prstGeom>
          <a:noFill/>
        </p:spPr>
        <p:txBody>
          <a:bodyPr wrap="square" rtlCol="0">
            <a:spAutoFit/>
          </a:bodyPr>
          <a:lstStyle/>
          <a:p>
            <a:pPr algn="ctr"/>
            <a:r>
              <a:rPr lang="de-DE" b="1" dirty="0">
                <a:solidFill>
                  <a:schemeClr val="accent1"/>
                </a:solidFill>
                <a:latin typeface="+mj-lt"/>
              </a:rPr>
              <a:t>Pflegedienst</a:t>
            </a:r>
          </a:p>
          <a:p>
            <a:pPr algn="ctr"/>
            <a:r>
              <a:rPr lang="de-DE" dirty="0">
                <a:solidFill>
                  <a:schemeClr val="accent1"/>
                </a:solidFill>
                <a:latin typeface="+mj-lt"/>
              </a:rPr>
              <a:t>(Dienstleister)</a:t>
            </a:r>
          </a:p>
        </p:txBody>
      </p:sp>
      <p:sp>
        <p:nvSpPr>
          <p:cNvPr id="5" name="Pfeil: nach links und rechts 4">
            <a:extLst>
              <a:ext uri="{FF2B5EF4-FFF2-40B4-BE49-F238E27FC236}">
                <a16:creationId xmlns:a16="http://schemas.microsoft.com/office/drawing/2014/main" id="{1C925ABB-F854-40D5-8BE2-4496B902D8D9}"/>
              </a:ext>
            </a:extLst>
          </p:cNvPr>
          <p:cNvSpPr/>
          <p:nvPr/>
        </p:nvSpPr>
        <p:spPr>
          <a:xfrm>
            <a:off x="4743669" y="4891807"/>
            <a:ext cx="4346543" cy="672525"/>
          </a:xfrm>
          <a:prstGeom prst="leftRightArrow">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de-DE" sz="1600" dirty="0">
                <a:solidFill>
                  <a:schemeClr val="tx1"/>
                </a:solidFill>
              </a:rPr>
              <a:t>Mietvertrag</a:t>
            </a:r>
          </a:p>
        </p:txBody>
      </p:sp>
      <p:sp>
        <p:nvSpPr>
          <p:cNvPr id="20" name="Pfeil: nach links und rechts 19">
            <a:extLst>
              <a:ext uri="{FF2B5EF4-FFF2-40B4-BE49-F238E27FC236}">
                <a16:creationId xmlns:a16="http://schemas.microsoft.com/office/drawing/2014/main" id="{F1C70903-718F-4979-BA0B-D6A4BA7F1A43}"/>
              </a:ext>
            </a:extLst>
          </p:cNvPr>
          <p:cNvSpPr/>
          <p:nvPr/>
        </p:nvSpPr>
        <p:spPr>
          <a:xfrm rot="18956295">
            <a:off x="3377913" y="3020663"/>
            <a:ext cx="3512995" cy="672525"/>
          </a:xfrm>
          <a:prstGeom prst="leftRightArrow">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de-DE" sz="1600" dirty="0">
                <a:solidFill>
                  <a:schemeClr val="tx1"/>
                </a:solidFill>
              </a:rPr>
              <a:t>Pflegevertrag</a:t>
            </a:r>
          </a:p>
        </p:txBody>
      </p:sp>
      <p:sp>
        <p:nvSpPr>
          <p:cNvPr id="6" name="Titel 5">
            <a:extLst>
              <a:ext uri="{FF2B5EF4-FFF2-40B4-BE49-F238E27FC236}">
                <a16:creationId xmlns:a16="http://schemas.microsoft.com/office/drawing/2014/main" id="{602BC997-6FC0-4463-93F4-59E01A799C3C}"/>
              </a:ext>
            </a:extLst>
          </p:cNvPr>
          <p:cNvSpPr>
            <a:spLocks noGrp="1"/>
          </p:cNvSpPr>
          <p:nvPr>
            <p:ph type="title"/>
          </p:nvPr>
        </p:nvSpPr>
        <p:spPr/>
        <p:txBody>
          <a:bodyPr/>
          <a:lstStyle/>
          <a:p>
            <a:r>
              <a:rPr lang="de-DE" b="1" dirty="0"/>
              <a:t>Beteiligte Parteien</a:t>
            </a:r>
          </a:p>
        </p:txBody>
      </p:sp>
      <p:sp>
        <p:nvSpPr>
          <p:cNvPr id="9" name="Textfeld 8">
            <a:extLst>
              <a:ext uri="{FF2B5EF4-FFF2-40B4-BE49-F238E27FC236}">
                <a16:creationId xmlns:a16="http://schemas.microsoft.com/office/drawing/2014/main" id="{6BB2D44A-771A-4D23-A5FC-66857B24B06A}"/>
              </a:ext>
            </a:extLst>
          </p:cNvPr>
          <p:cNvSpPr txBox="1"/>
          <p:nvPr/>
        </p:nvSpPr>
        <p:spPr>
          <a:xfrm rot="980015">
            <a:off x="8575940" y="1268827"/>
            <a:ext cx="2598094" cy="369332"/>
          </a:xfrm>
          <a:prstGeom prst="rect">
            <a:avLst/>
          </a:prstGeom>
          <a:noFill/>
        </p:spPr>
        <p:txBody>
          <a:bodyPr wrap="square" rtlCol="0">
            <a:spAutoFit/>
          </a:bodyPr>
          <a:lstStyle/>
          <a:p>
            <a:r>
              <a:rPr lang="de-DE" b="1" dirty="0">
                <a:solidFill>
                  <a:schemeClr val="bg1">
                    <a:lumMod val="50000"/>
                  </a:schemeClr>
                </a:solidFill>
                <a:latin typeface="+mj-lt"/>
              </a:rPr>
              <a:t>Verein Haus </a:t>
            </a:r>
            <a:r>
              <a:rPr lang="de-DE" b="1" dirty="0" err="1">
                <a:solidFill>
                  <a:schemeClr val="bg1">
                    <a:lumMod val="50000"/>
                  </a:schemeClr>
                </a:solidFill>
                <a:latin typeface="+mj-lt"/>
              </a:rPr>
              <a:t>Ugental</a:t>
            </a:r>
            <a:endParaRPr lang="de-DE" b="1" dirty="0">
              <a:solidFill>
                <a:schemeClr val="bg1">
                  <a:lumMod val="50000"/>
                </a:schemeClr>
              </a:solidFill>
              <a:latin typeface="+mj-lt"/>
            </a:endParaRPr>
          </a:p>
        </p:txBody>
      </p:sp>
      <p:sp>
        <p:nvSpPr>
          <p:cNvPr id="4" name="Pfeil: nach links und rechts 3">
            <a:extLst>
              <a:ext uri="{FF2B5EF4-FFF2-40B4-BE49-F238E27FC236}">
                <a16:creationId xmlns:a16="http://schemas.microsoft.com/office/drawing/2014/main" id="{93CA4D2D-C484-2B3D-89AC-FE621F59B250}"/>
              </a:ext>
            </a:extLst>
          </p:cNvPr>
          <p:cNvSpPr/>
          <p:nvPr/>
        </p:nvSpPr>
        <p:spPr>
          <a:xfrm rot="18956295">
            <a:off x="4043401" y="3285978"/>
            <a:ext cx="2681382" cy="672525"/>
          </a:xfrm>
          <a:prstGeom prst="leftRightArrow">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de-DE" sz="1600" dirty="0">
                <a:solidFill>
                  <a:schemeClr val="tx1"/>
                </a:solidFill>
              </a:rPr>
              <a:t>Betreuungsvertrag</a:t>
            </a:r>
          </a:p>
        </p:txBody>
      </p:sp>
      <p:sp>
        <p:nvSpPr>
          <p:cNvPr id="7" name="Textfeld 6">
            <a:extLst>
              <a:ext uri="{FF2B5EF4-FFF2-40B4-BE49-F238E27FC236}">
                <a16:creationId xmlns:a16="http://schemas.microsoft.com/office/drawing/2014/main" id="{2F52E0EC-604E-D38F-5C7E-5B543F935EEF}"/>
              </a:ext>
            </a:extLst>
          </p:cNvPr>
          <p:cNvSpPr txBox="1"/>
          <p:nvPr/>
        </p:nvSpPr>
        <p:spPr>
          <a:xfrm>
            <a:off x="3899527" y="5577430"/>
            <a:ext cx="2084120" cy="461665"/>
          </a:xfrm>
          <a:prstGeom prst="rect">
            <a:avLst/>
          </a:prstGeom>
          <a:noFill/>
        </p:spPr>
        <p:txBody>
          <a:bodyPr wrap="square" rtlCol="0">
            <a:spAutoFit/>
          </a:bodyPr>
          <a:lstStyle/>
          <a:p>
            <a:r>
              <a:rPr lang="de-DE" sz="1200" dirty="0">
                <a:solidFill>
                  <a:srgbClr val="FF0000"/>
                </a:solidFill>
                <a:latin typeface="+mj-lt"/>
              </a:rPr>
              <a:t>Mieter werden meist von Angehörigen vertreten</a:t>
            </a:r>
          </a:p>
        </p:txBody>
      </p:sp>
    </p:spTree>
    <p:extLst>
      <p:ext uri="{BB962C8B-B14F-4D97-AF65-F5344CB8AC3E}">
        <p14:creationId xmlns:p14="http://schemas.microsoft.com/office/powerpoint/2010/main" val="88145931"/>
      </p:ext>
    </p:extLst>
  </p:cSld>
  <p:clrMapOvr>
    <a:masterClrMapping/>
  </p:clrMapOvr>
  <mc:AlternateContent xmlns:mc="http://schemas.openxmlformats.org/markup-compatibility/2006" xmlns:p14="http://schemas.microsoft.com/office/powerpoint/2010/main">
    <mc:Choice Requires="p14">
      <p:transition spd="slow" p14:dur="3400">
        <p14:reveal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100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par>
                          <p:cTn id="11" fill="hold">
                            <p:stCondLst>
                              <p:cond delay="2000"/>
                            </p:stCondLst>
                            <p:childTnLst>
                              <p:par>
                                <p:cTn id="12" presetID="2" presetClass="entr" presetSubtype="4"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1000" fill="hold"/>
                                        <p:tgtEl>
                                          <p:spTgt spid="2"/>
                                        </p:tgtEl>
                                        <p:attrNameLst>
                                          <p:attrName>ppt_x</p:attrName>
                                        </p:attrNameLst>
                                      </p:cBhvr>
                                      <p:tavLst>
                                        <p:tav tm="0">
                                          <p:val>
                                            <p:strVal val="#ppt_x"/>
                                          </p:val>
                                        </p:tav>
                                        <p:tav tm="100000">
                                          <p:val>
                                            <p:strVal val="#ppt_x"/>
                                          </p:val>
                                        </p:tav>
                                      </p:tavLst>
                                    </p:anim>
                                    <p:anim calcmode="lin" valueType="num">
                                      <p:cBhvr additive="base">
                                        <p:cTn id="15" dur="1000" fill="hold"/>
                                        <p:tgtEl>
                                          <p:spTgt spid="2"/>
                                        </p:tgtEl>
                                        <p:attrNameLst>
                                          <p:attrName>ppt_y</p:attrName>
                                        </p:attrNameLst>
                                      </p:cBhvr>
                                      <p:tavLst>
                                        <p:tav tm="0">
                                          <p:val>
                                            <p:strVal val="1+#ppt_h/2"/>
                                          </p:val>
                                        </p:tav>
                                        <p:tav tm="100000">
                                          <p:val>
                                            <p:strVal val="#ppt_y"/>
                                          </p:val>
                                        </p:tav>
                                      </p:tavLst>
                                    </p:anim>
                                  </p:childTnLst>
                                </p:cTn>
                              </p:par>
                            </p:childTnLst>
                          </p:cTn>
                        </p:par>
                        <p:par>
                          <p:cTn id="16" fill="hold">
                            <p:stCondLst>
                              <p:cond delay="3000"/>
                            </p:stCondLst>
                            <p:childTnLst>
                              <p:par>
                                <p:cTn id="17" presetID="2" presetClass="entr" presetSubtype="4" fill="hold" grpId="0" nodeType="after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1000" fill="hold"/>
                                        <p:tgtEl>
                                          <p:spTgt spid="3"/>
                                        </p:tgtEl>
                                        <p:attrNameLst>
                                          <p:attrName>ppt_x</p:attrName>
                                        </p:attrNameLst>
                                      </p:cBhvr>
                                      <p:tavLst>
                                        <p:tav tm="0">
                                          <p:val>
                                            <p:strVal val="#ppt_x"/>
                                          </p:val>
                                        </p:tav>
                                        <p:tav tm="100000">
                                          <p:val>
                                            <p:strVal val="#ppt_x"/>
                                          </p:val>
                                        </p:tav>
                                      </p:tavLst>
                                    </p:anim>
                                    <p:anim calcmode="lin" valueType="num">
                                      <p:cBhvr additive="base">
                                        <p:cTn id="20" dur="1000" fill="hold"/>
                                        <p:tgtEl>
                                          <p:spTgt spid="3"/>
                                        </p:tgtEl>
                                        <p:attrNameLst>
                                          <p:attrName>ppt_y</p:attrName>
                                        </p:attrNameLst>
                                      </p:cBhvr>
                                      <p:tavLst>
                                        <p:tav tm="0">
                                          <p:val>
                                            <p:strVal val="1+#ppt_h/2"/>
                                          </p:val>
                                        </p:tav>
                                        <p:tav tm="100000">
                                          <p:val>
                                            <p:strVal val="#ppt_y"/>
                                          </p:val>
                                        </p:tav>
                                      </p:tavLst>
                                    </p:anim>
                                  </p:childTnLst>
                                </p:cTn>
                              </p:par>
                            </p:childTnLst>
                          </p:cTn>
                        </p:par>
                        <p:par>
                          <p:cTn id="21" fill="hold">
                            <p:stCondLst>
                              <p:cond delay="4000"/>
                            </p:stCondLst>
                            <p:childTnLst>
                              <p:par>
                                <p:cTn id="22" presetID="1" presetClass="entr" presetSubtype="0" fill="hold" grpId="0" nodeType="afterEffect">
                                  <p:stCondLst>
                                    <p:cond delay="0"/>
                                  </p:stCondLst>
                                  <p:childTnLst>
                                    <p:set>
                                      <p:cBhvr>
                                        <p:cTn id="23" dur="1" fill="hold">
                                          <p:stCondLst>
                                            <p:cond delay="1499"/>
                                          </p:stCondLst>
                                        </p:cTn>
                                        <p:tgtEl>
                                          <p:spTgt spid="5"/>
                                        </p:tgtEl>
                                        <p:attrNameLst>
                                          <p:attrName>style.visibility</p:attrName>
                                        </p:attrNameLst>
                                      </p:cBhvr>
                                      <p:to>
                                        <p:strVal val="visible"/>
                                      </p:to>
                                    </p:set>
                                  </p:childTnLst>
                                </p:cTn>
                              </p:par>
                            </p:childTnLst>
                          </p:cTn>
                        </p:par>
                        <p:par>
                          <p:cTn id="24" fill="hold">
                            <p:stCondLst>
                              <p:cond delay="5500"/>
                            </p:stCondLst>
                            <p:childTnLst>
                              <p:par>
                                <p:cTn id="25" presetID="1" presetClass="entr" presetSubtype="0" fill="hold" grpId="0" nodeType="afterEffect">
                                  <p:stCondLst>
                                    <p:cond delay="0"/>
                                  </p:stCondLst>
                                  <p:childTnLst>
                                    <p:set>
                                      <p:cBhvr>
                                        <p:cTn id="26" dur="1" fill="hold">
                                          <p:stCondLst>
                                            <p:cond delay="1999"/>
                                          </p:stCondLst>
                                        </p:cTn>
                                        <p:tgtEl>
                                          <p:spTgt spid="20"/>
                                        </p:tgtEl>
                                        <p:attrNameLst>
                                          <p:attrName>style.visibility</p:attrName>
                                        </p:attrNameLst>
                                      </p:cBhvr>
                                      <p:to>
                                        <p:strVal val="visible"/>
                                      </p:to>
                                    </p:set>
                                  </p:childTnLst>
                                </p:cTn>
                              </p:par>
                            </p:childTnLst>
                          </p:cTn>
                        </p:par>
                        <p:par>
                          <p:cTn id="27" fill="hold">
                            <p:stCondLst>
                              <p:cond delay="7500"/>
                            </p:stCondLst>
                            <p:childTnLst>
                              <p:par>
                                <p:cTn id="28" presetID="2" presetClass="entr" presetSubtype="1" fill="hold" grpId="0" nodeType="after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1500" fill="hold"/>
                                        <p:tgtEl>
                                          <p:spTgt spid="10"/>
                                        </p:tgtEl>
                                        <p:attrNameLst>
                                          <p:attrName>ppt_x</p:attrName>
                                        </p:attrNameLst>
                                      </p:cBhvr>
                                      <p:tavLst>
                                        <p:tav tm="0">
                                          <p:val>
                                            <p:strVal val="#ppt_x"/>
                                          </p:val>
                                        </p:tav>
                                        <p:tav tm="100000">
                                          <p:val>
                                            <p:strVal val="#ppt_x"/>
                                          </p:val>
                                        </p:tav>
                                      </p:tavLst>
                                    </p:anim>
                                    <p:anim calcmode="lin" valueType="num">
                                      <p:cBhvr additive="base">
                                        <p:cTn id="31" dur="1500" fill="hold"/>
                                        <p:tgtEl>
                                          <p:spTgt spid="10"/>
                                        </p:tgtEl>
                                        <p:attrNameLst>
                                          <p:attrName>ppt_y</p:attrName>
                                        </p:attrNameLst>
                                      </p:cBhvr>
                                      <p:tavLst>
                                        <p:tav tm="0">
                                          <p:val>
                                            <p:strVal val="0-#ppt_h/2"/>
                                          </p:val>
                                        </p:tav>
                                        <p:tav tm="100000">
                                          <p:val>
                                            <p:strVal val="#ppt_y"/>
                                          </p:val>
                                        </p:tav>
                                      </p:tavLst>
                                    </p:anim>
                                  </p:childTnLst>
                                </p:cTn>
                              </p:par>
                            </p:childTnLst>
                          </p:cTn>
                        </p:par>
                        <p:par>
                          <p:cTn id="32" fill="hold">
                            <p:stCondLst>
                              <p:cond delay="9000"/>
                            </p:stCondLst>
                            <p:childTnLst>
                              <p:par>
                                <p:cTn id="33" presetID="1" presetClass="entr" presetSubtype="0" fill="hold" grpId="0" nodeType="afterEffect">
                                  <p:stCondLst>
                                    <p:cond delay="0"/>
                                  </p:stCondLst>
                                  <p:childTnLst>
                                    <p:set>
                                      <p:cBhvr>
                                        <p:cTn id="34" dur="1" fill="hold">
                                          <p:stCondLst>
                                            <p:cond delay="1999"/>
                                          </p:stCondLst>
                                        </p:cTn>
                                        <p:tgtEl>
                                          <p:spTgt spid="4"/>
                                        </p:tgtEl>
                                        <p:attrNameLst>
                                          <p:attrName>style.visibility</p:attrName>
                                        </p:attrNameLst>
                                      </p:cBhvr>
                                      <p:to>
                                        <p:strVal val="visible"/>
                                      </p:to>
                                    </p:set>
                                  </p:childTnLst>
                                </p:cTn>
                              </p:par>
                            </p:childTnLst>
                          </p:cTn>
                        </p:par>
                        <p:par>
                          <p:cTn id="35" fill="hold">
                            <p:stCondLst>
                              <p:cond delay="11000"/>
                            </p:stCondLst>
                            <p:childTnLst>
                              <p:par>
                                <p:cTn id="36" presetID="31" presetClass="entr" presetSubtype="0" fill="hold" grpId="0" nodeType="afterEffect">
                                  <p:stCondLst>
                                    <p:cond delay="1000"/>
                                  </p:stCondLst>
                                  <p:childTnLst>
                                    <p:set>
                                      <p:cBhvr>
                                        <p:cTn id="37" dur="1" fill="hold">
                                          <p:stCondLst>
                                            <p:cond delay="0"/>
                                          </p:stCondLst>
                                        </p:cTn>
                                        <p:tgtEl>
                                          <p:spTgt spid="7"/>
                                        </p:tgtEl>
                                        <p:attrNameLst>
                                          <p:attrName>style.visibility</p:attrName>
                                        </p:attrNameLst>
                                      </p:cBhvr>
                                      <p:to>
                                        <p:strVal val="visible"/>
                                      </p:to>
                                    </p:set>
                                    <p:anim calcmode="lin" valueType="num">
                                      <p:cBhvr>
                                        <p:cTn id="38" dur="1000" fill="hold"/>
                                        <p:tgtEl>
                                          <p:spTgt spid="7"/>
                                        </p:tgtEl>
                                        <p:attrNameLst>
                                          <p:attrName>ppt_w</p:attrName>
                                        </p:attrNameLst>
                                      </p:cBhvr>
                                      <p:tavLst>
                                        <p:tav tm="0">
                                          <p:val>
                                            <p:fltVal val="0"/>
                                          </p:val>
                                        </p:tav>
                                        <p:tav tm="100000">
                                          <p:val>
                                            <p:strVal val="#ppt_w"/>
                                          </p:val>
                                        </p:tav>
                                      </p:tavLst>
                                    </p:anim>
                                    <p:anim calcmode="lin" valueType="num">
                                      <p:cBhvr>
                                        <p:cTn id="39" dur="1000" fill="hold"/>
                                        <p:tgtEl>
                                          <p:spTgt spid="7"/>
                                        </p:tgtEl>
                                        <p:attrNameLst>
                                          <p:attrName>ppt_h</p:attrName>
                                        </p:attrNameLst>
                                      </p:cBhvr>
                                      <p:tavLst>
                                        <p:tav tm="0">
                                          <p:val>
                                            <p:fltVal val="0"/>
                                          </p:val>
                                        </p:tav>
                                        <p:tav tm="100000">
                                          <p:val>
                                            <p:strVal val="#ppt_h"/>
                                          </p:val>
                                        </p:tav>
                                      </p:tavLst>
                                    </p:anim>
                                    <p:anim calcmode="lin" valueType="num">
                                      <p:cBhvr>
                                        <p:cTn id="40" dur="1000" fill="hold"/>
                                        <p:tgtEl>
                                          <p:spTgt spid="7"/>
                                        </p:tgtEl>
                                        <p:attrNameLst>
                                          <p:attrName>style.rotation</p:attrName>
                                        </p:attrNameLst>
                                      </p:cBhvr>
                                      <p:tavLst>
                                        <p:tav tm="0">
                                          <p:val>
                                            <p:fltVal val="90"/>
                                          </p:val>
                                        </p:tav>
                                        <p:tav tm="100000">
                                          <p:val>
                                            <p:fltVal val="0"/>
                                          </p:val>
                                        </p:tav>
                                      </p:tavLst>
                                    </p:anim>
                                    <p:animEffect transition="in" filter="fade">
                                      <p:cBhvr>
                                        <p:cTn id="4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p:bldP spid="5" grpId="0" animBg="1"/>
      <p:bldP spid="20" grpId="0" animBg="1"/>
      <p:bldP spid="9" grpId="0"/>
      <p:bldP spid="4"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70F8D5-484B-43A1-9074-863EFBA54035}"/>
              </a:ext>
            </a:extLst>
          </p:cNvPr>
          <p:cNvSpPr>
            <a:spLocks noGrp="1"/>
          </p:cNvSpPr>
          <p:nvPr>
            <p:ph type="title"/>
          </p:nvPr>
        </p:nvSpPr>
        <p:spPr>
          <a:xfrm>
            <a:off x="2504662" y="624110"/>
            <a:ext cx="9541564" cy="3431055"/>
          </a:xfrm>
        </p:spPr>
        <p:txBody>
          <a:bodyPr>
            <a:noAutofit/>
          </a:bodyPr>
          <a:lstStyle/>
          <a:p>
            <a:r>
              <a:rPr lang="de-DE" sz="2500" dirty="0"/>
              <a:t>Der Mietvertrag zwischen dem Vermieter und Mieter gilt für:</a:t>
            </a:r>
            <a:br>
              <a:rPr lang="de-DE" sz="2500" dirty="0"/>
            </a:br>
            <a:br>
              <a:rPr lang="de-DE" sz="2500" dirty="0"/>
            </a:br>
            <a:r>
              <a:rPr lang="de-DE" sz="2500" dirty="0"/>
              <a:t>- das Apartment samt Vorraum</a:t>
            </a:r>
            <a:br>
              <a:rPr lang="de-DE" sz="2500" dirty="0"/>
            </a:br>
            <a:r>
              <a:rPr lang="de-DE" sz="2500" dirty="0"/>
              <a:t>- den Aufenthaltsraum (Küche und Esszimmer)</a:t>
            </a:r>
            <a:br>
              <a:rPr lang="de-DE" sz="2500" dirty="0"/>
            </a:br>
            <a:r>
              <a:rPr lang="de-DE" sz="2500" dirty="0"/>
              <a:t>- die Wendelgänge vor den Zimmern</a:t>
            </a:r>
            <a:br>
              <a:rPr lang="de-DE" sz="2500" dirty="0"/>
            </a:br>
            <a:r>
              <a:rPr lang="de-DE" sz="2500" dirty="0"/>
              <a:t>- den Kellerraum anteilig</a:t>
            </a:r>
            <a:br>
              <a:rPr lang="de-DE" sz="2500" dirty="0"/>
            </a:br>
            <a:r>
              <a:rPr lang="de-DE" sz="2500" dirty="0"/>
              <a:t>- die Waschküche anteilig</a:t>
            </a:r>
            <a:br>
              <a:rPr lang="de-DE" sz="2500" dirty="0"/>
            </a:br>
            <a:r>
              <a:rPr lang="de-DE" sz="2500" dirty="0"/>
              <a:t>- das Pflegebad anteilig</a:t>
            </a:r>
            <a:br>
              <a:rPr lang="de-DE" sz="2500" dirty="0"/>
            </a:br>
            <a:r>
              <a:rPr lang="de-DE" sz="2500" dirty="0"/>
              <a:t>- die Gästetoiletten anteilig</a:t>
            </a:r>
            <a:br>
              <a:rPr lang="de-DE" sz="3000" dirty="0"/>
            </a:br>
            <a:br>
              <a:rPr lang="de-DE" sz="3000" dirty="0"/>
            </a:br>
            <a:endParaRPr lang="de-DE" sz="3000" dirty="0"/>
          </a:p>
        </p:txBody>
      </p:sp>
      <p:sp>
        <p:nvSpPr>
          <p:cNvPr id="4" name="Textfeld 3">
            <a:extLst>
              <a:ext uri="{FF2B5EF4-FFF2-40B4-BE49-F238E27FC236}">
                <a16:creationId xmlns:a16="http://schemas.microsoft.com/office/drawing/2014/main" id="{1ED2D56B-620D-4059-A28B-C7C20A38A4FF}"/>
              </a:ext>
            </a:extLst>
          </p:cNvPr>
          <p:cNvSpPr txBox="1"/>
          <p:nvPr/>
        </p:nvSpPr>
        <p:spPr>
          <a:xfrm>
            <a:off x="2504662" y="4234069"/>
            <a:ext cx="9541564" cy="3108543"/>
          </a:xfrm>
          <a:prstGeom prst="rect">
            <a:avLst/>
          </a:prstGeom>
          <a:noFill/>
        </p:spPr>
        <p:txBody>
          <a:bodyPr wrap="square" rtlCol="0">
            <a:spAutoFit/>
          </a:bodyPr>
          <a:lstStyle/>
          <a:p>
            <a:endParaRPr lang="de-DE" sz="2000" dirty="0"/>
          </a:p>
          <a:p>
            <a:r>
              <a:rPr lang="de-DE" sz="2000" dirty="0"/>
              <a:t>Alle Nebenkosten werden über Pauschalzahlungen von den Mietern abgedeckt. Nur die Müllgebühren werden direkt von den Bewohnern an die Abfallwirtschaft HDH bezahlt.</a:t>
            </a:r>
            <a:br>
              <a:rPr lang="de-DE" sz="2000" dirty="0"/>
            </a:br>
            <a:br>
              <a:rPr lang="de-DE" sz="2000" dirty="0"/>
            </a:br>
            <a:r>
              <a:rPr lang="de-DE" sz="2000" dirty="0"/>
              <a:t>Eine Nutzungsentschädigung für den Gemeinschaftsraumes im untersten Geschosses und eine Miete für das Lebensmittellager, wird über die Haushaltskasse finanziert.</a:t>
            </a:r>
            <a:br>
              <a:rPr lang="de-DE" sz="2500" dirty="0"/>
            </a:br>
            <a:br>
              <a:rPr lang="de-DE" sz="1800" dirty="0"/>
            </a:br>
            <a:endParaRPr lang="de-DE" dirty="0"/>
          </a:p>
        </p:txBody>
      </p:sp>
    </p:spTree>
    <p:extLst>
      <p:ext uri="{BB962C8B-B14F-4D97-AF65-F5344CB8AC3E}">
        <p14:creationId xmlns:p14="http://schemas.microsoft.com/office/powerpoint/2010/main" val="3187360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0"/>
                            </p:stCondLst>
                            <p:childTnLst>
                              <p:par>
                                <p:cTn id="10" presetID="10" presetClass="entr" presetSubtype="0"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4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D7A9451-DA2A-9393-4EC9-29D8E75B6FC1}"/>
              </a:ext>
            </a:extLst>
          </p:cNvPr>
          <p:cNvSpPr>
            <a:spLocks noGrp="1"/>
          </p:cNvSpPr>
          <p:nvPr>
            <p:ph type="title"/>
          </p:nvPr>
        </p:nvSpPr>
        <p:spPr>
          <a:xfrm>
            <a:off x="2592924" y="624109"/>
            <a:ext cx="8911687" cy="5615325"/>
          </a:xfrm>
        </p:spPr>
        <p:txBody>
          <a:bodyPr>
            <a:normAutofit fontScale="90000"/>
          </a:bodyPr>
          <a:lstStyle/>
          <a:p>
            <a:r>
              <a:rPr lang="de-DE" sz="2800" dirty="0"/>
              <a:t>Die Mieter, bzw. die Angehörigen kümmern sich um die Sauberkeit und Ordnung in den gemieteten Räumlichkeiten. Hierzu werden die angefallenen Aufgaben im Haus pro Quartal verteilt.</a:t>
            </a:r>
            <a:br>
              <a:rPr lang="de-DE" sz="2500" dirty="0"/>
            </a:br>
            <a:br>
              <a:rPr lang="de-DE" sz="2500" dirty="0"/>
            </a:br>
            <a:r>
              <a:rPr lang="de-DE" sz="2200" dirty="0"/>
              <a:t>Der Pflegedienst übernimmt lediglich eine Sichtreinigung, bei denen nur die deutlich sichtbaren Verschmutzungen auf den Laufwegen und den Arbeitsflächen beseitigt werden.</a:t>
            </a:r>
            <a:br>
              <a:rPr lang="de-DE" sz="2500" dirty="0"/>
            </a:br>
            <a:r>
              <a:rPr lang="de-DE" sz="2500" dirty="0"/>
              <a:t> </a:t>
            </a:r>
            <a:br>
              <a:rPr lang="de-DE" sz="2500" dirty="0"/>
            </a:br>
            <a:r>
              <a:rPr lang="de-DE" sz="2500" dirty="0"/>
              <a:t>Von den Angehörigen wird gem. Vereinssatzung Punkt 7.2 ein ehrenamtliches Engagement erwartet. Dieses Angebot sollte sich an mehrere oder im besten Fall an alle Bewohner richten. Hierbei kann es sich um das Ausrichten eines Saisonfests, Vorlesen, Gemeinschaftsspiel spielen, Plätzchen backen etc. handeln.</a:t>
            </a:r>
          </a:p>
        </p:txBody>
      </p:sp>
    </p:spTree>
    <p:extLst>
      <p:ext uri="{BB962C8B-B14F-4D97-AF65-F5344CB8AC3E}">
        <p14:creationId xmlns:p14="http://schemas.microsoft.com/office/powerpoint/2010/main" val="3071489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992C64-614D-4D89-951F-16B0B96C2A42}"/>
              </a:ext>
            </a:extLst>
          </p:cNvPr>
          <p:cNvSpPr>
            <a:spLocks noGrp="1"/>
          </p:cNvSpPr>
          <p:nvPr>
            <p:ph type="title"/>
          </p:nvPr>
        </p:nvSpPr>
        <p:spPr>
          <a:xfrm>
            <a:off x="2571857" y="605041"/>
            <a:ext cx="8911687" cy="1415946"/>
          </a:xfrm>
        </p:spPr>
        <p:txBody>
          <a:bodyPr>
            <a:normAutofit/>
          </a:bodyPr>
          <a:lstStyle/>
          <a:p>
            <a:r>
              <a:rPr lang="de-DE" sz="2500" dirty="0"/>
              <a:t>Die Mieter sind dafür verantwortlich, dass das gemietete Objekt ordnungsgemäß genutzt wird und erlauben dem Pflegedienst den Zugang zu den gemieteten Räumen.</a:t>
            </a:r>
          </a:p>
        </p:txBody>
      </p:sp>
      <p:sp>
        <p:nvSpPr>
          <p:cNvPr id="3" name="Textfeld 2">
            <a:extLst>
              <a:ext uri="{FF2B5EF4-FFF2-40B4-BE49-F238E27FC236}">
                <a16:creationId xmlns:a16="http://schemas.microsoft.com/office/drawing/2014/main" id="{BADDB9F7-78E6-40B4-BADE-EC93F71B3629}"/>
              </a:ext>
            </a:extLst>
          </p:cNvPr>
          <p:cNvSpPr txBox="1"/>
          <p:nvPr/>
        </p:nvSpPr>
        <p:spPr>
          <a:xfrm>
            <a:off x="2607716" y="5745127"/>
            <a:ext cx="8249479" cy="1015663"/>
          </a:xfrm>
          <a:prstGeom prst="rect">
            <a:avLst/>
          </a:prstGeom>
          <a:noFill/>
        </p:spPr>
        <p:txBody>
          <a:bodyPr wrap="square" rtlCol="0">
            <a:spAutoFit/>
          </a:bodyPr>
          <a:lstStyle/>
          <a:p>
            <a:r>
              <a:rPr lang="de-DE" sz="2000" dirty="0"/>
              <a:t>Sollten Angehörige in Ausnahmefällen Anschaffungen für die Wohngemeinschaft machen, werden diese über die Verwaltung aus der Haushaltskasse erstattet.</a:t>
            </a:r>
          </a:p>
        </p:txBody>
      </p:sp>
      <p:sp>
        <p:nvSpPr>
          <p:cNvPr id="4" name="Titel 1">
            <a:extLst>
              <a:ext uri="{FF2B5EF4-FFF2-40B4-BE49-F238E27FC236}">
                <a16:creationId xmlns:a16="http://schemas.microsoft.com/office/drawing/2014/main" id="{211CE86D-6613-818F-C9C8-466406181229}"/>
              </a:ext>
            </a:extLst>
          </p:cNvPr>
          <p:cNvSpPr txBox="1">
            <a:spLocks/>
          </p:cNvSpPr>
          <p:nvPr/>
        </p:nvSpPr>
        <p:spPr>
          <a:xfrm>
            <a:off x="2571856" y="3429000"/>
            <a:ext cx="9541564" cy="1955774"/>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de-DE" sz="2000" dirty="0"/>
              <a:t>Der Pflegevertrag zwischen dem Pflegedienst und dem Bewohner gilt für:</a:t>
            </a:r>
            <a:br>
              <a:rPr lang="de-DE" sz="2000" dirty="0"/>
            </a:br>
            <a:br>
              <a:rPr lang="de-DE" sz="2000" dirty="0"/>
            </a:br>
            <a:r>
              <a:rPr lang="de-DE" sz="2000" dirty="0"/>
              <a:t>- fachlich kompetente, bedarfsgerechte Pflege</a:t>
            </a:r>
            <a:br>
              <a:rPr lang="de-DE" sz="2000" dirty="0"/>
            </a:br>
            <a:r>
              <a:rPr lang="de-DE" sz="2000" dirty="0"/>
              <a:t>- hauswirtschaftliche Versorgung </a:t>
            </a:r>
            <a:br>
              <a:rPr lang="de-DE" sz="2000" dirty="0"/>
            </a:br>
            <a:r>
              <a:rPr lang="de-DE" sz="2000" dirty="0"/>
              <a:t>- individuelle Pflegeplanung</a:t>
            </a:r>
            <a:br>
              <a:rPr lang="de-DE" sz="2000" dirty="0"/>
            </a:br>
            <a:r>
              <a:rPr lang="de-DE" sz="2000" dirty="0"/>
              <a:t>- transparente, jederzeit einsehbare Pflegedokumentation</a:t>
            </a:r>
            <a:br>
              <a:rPr lang="de-DE" sz="2000" dirty="0"/>
            </a:br>
            <a:br>
              <a:rPr lang="de-DE" sz="2000" dirty="0"/>
            </a:br>
            <a:br>
              <a:rPr lang="de-DE" sz="2500" dirty="0"/>
            </a:br>
            <a:br>
              <a:rPr lang="de-DE" sz="2500" dirty="0"/>
            </a:br>
            <a:br>
              <a:rPr lang="de-DE" sz="2500" dirty="0"/>
            </a:br>
            <a:br>
              <a:rPr lang="de-DE" sz="2500" dirty="0"/>
            </a:br>
            <a:endParaRPr lang="de-DE" sz="3000" dirty="0"/>
          </a:p>
        </p:txBody>
      </p:sp>
      <p:sp>
        <p:nvSpPr>
          <p:cNvPr id="6" name="Textfeld 5">
            <a:extLst>
              <a:ext uri="{FF2B5EF4-FFF2-40B4-BE49-F238E27FC236}">
                <a16:creationId xmlns:a16="http://schemas.microsoft.com/office/drawing/2014/main" id="{130770B5-ACDF-5DE2-209D-4CF9B8694DAF}"/>
              </a:ext>
            </a:extLst>
          </p:cNvPr>
          <p:cNvSpPr txBox="1"/>
          <p:nvPr/>
        </p:nvSpPr>
        <p:spPr>
          <a:xfrm>
            <a:off x="2571856" y="1961763"/>
            <a:ext cx="8249479" cy="1323439"/>
          </a:xfrm>
          <a:prstGeom prst="rect">
            <a:avLst/>
          </a:prstGeom>
          <a:noFill/>
        </p:spPr>
        <p:txBody>
          <a:bodyPr wrap="square" rtlCol="0">
            <a:spAutoFit/>
          </a:bodyPr>
          <a:lstStyle/>
          <a:p>
            <a:r>
              <a:rPr lang="de-DE" sz="2000" dirty="0"/>
              <a:t>Der Pflegedienst erhält generell die Befugnis die Lieferanten zu beauftragen. </a:t>
            </a:r>
          </a:p>
          <a:p>
            <a:r>
              <a:rPr lang="de-DE" sz="2000" dirty="0"/>
              <a:t>Hierzu zählen: </a:t>
            </a:r>
            <a:r>
              <a:rPr lang="de-DE" sz="2000" dirty="0" err="1"/>
              <a:t>OmegaSorg</a:t>
            </a:r>
            <a:r>
              <a:rPr lang="de-DE" sz="2000" dirty="0"/>
              <a:t> (Lebensmittel), Bäcker, Metzger, eventuell Getränkelieferant.</a:t>
            </a:r>
          </a:p>
        </p:txBody>
      </p:sp>
    </p:spTree>
    <p:extLst>
      <p:ext uri="{BB962C8B-B14F-4D97-AF65-F5344CB8AC3E}">
        <p14:creationId xmlns:p14="http://schemas.microsoft.com/office/powerpoint/2010/main" val="2299647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500"/>
                                  </p:stCondLst>
                                  <p:childTnLst>
                                    <p:set>
                                      <p:cBhvr>
                                        <p:cTn id="10" dur="1" fill="hold">
                                          <p:stCondLst>
                                            <p:cond delay="3999"/>
                                          </p:stCondLst>
                                        </p:cTn>
                                        <p:tgtEl>
                                          <p:spTgt spid="3"/>
                                        </p:tgtEl>
                                        <p:attrNameLst>
                                          <p:attrName>style.visibility</p:attrName>
                                        </p:attrNameLst>
                                      </p:cBhvr>
                                      <p:to>
                                        <p:strVal val="visible"/>
                                      </p:to>
                                    </p:set>
                                  </p:childTnLst>
                                </p:cTn>
                              </p:par>
                            </p:childTnLst>
                          </p:cTn>
                        </p:par>
                        <p:par>
                          <p:cTn id="11" fill="hold">
                            <p:stCondLst>
                              <p:cond delay="4500"/>
                            </p:stCondLst>
                            <p:childTnLst>
                              <p:par>
                                <p:cTn id="12" presetID="2" presetClass="entr" presetSubtype="4"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0" fill="hold"/>
                                        <p:tgtEl>
                                          <p:spTgt spid="4"/>
                                        </p:tgtEl>
                                        <p:attrNameLst>
                                          <p:attrName>ppt_x</p:attrName>
                                        </p:attrNameLst>
                                      </p:cBhvr>
                                      <p:tavLst>
                                        <p:tav tm="0">
                                          <p:val>
                                            <p:strVal val="#ppt_x"/>
                                          </p:val>
                                        </p:tav>
                                        <p:tav tm="100000">
                                          <p:val>
                                            <p:strVal val="#ppt_x"/>
                                          </p:val>
                                        </p:tav>
                                      </p:tavLst>
                                    </p:anim>
                                    <p:anim calcmode="lin" valueType="num">
                                      <p:cBhvr additive="base">
                                        <p:cTn id="15"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500"/>
                                  </p:stCondLst>
                                  <p:childTnLst>
                                    <p:set>
                                      <p:cBhvr>
                                        <p:cTn id="19" dur="1" fill="hold">
                                          <p:stCondLst>
                                            <p:cond delay="39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70F8D5-484B-43A1-9074-863EFBA54035}"/>
              </a:ext>
            </a:extLst>
          </p:cNvPr>
          <p:cNvSpPr>
            <a:spLocks noGrp="1"/>
          </p:cNvSpPr>
          <p:nvPr>
            <p:ph type="title"/>
          </p:nvPr>
        </p:nvSpPr>
        <p:spPr>
          <a:xfrm>
            <a:off x="2504662" y="624110"/>
            <a:ext cx="9541564" cy="5095372"/>
          </a:xfrm>
        </p:spPr>
        <p:txBody>
          <a:bodyPr>
            <a:noAutofit/>
          </a:bodyPr>
          <a:lstStyle/>
          <a:p>
            <a:r>
              <a:rPr lang="de-DE" sz="2500" dirty="0"/>
              <a:t>Der Verein Haus </a:t>
            </a:r>
            <a:r>
              <a:rPr lang="de-DE" sz="2500" dirty="0" err="1"/>
              <a:t>Ugental</a:t>
            </a:r>
            <a:r>
              <a:rPr lang="de-DE" sz="2500" dirty="0"/>
              <a:t> e.V. übernimmt folgende Aufgaben:</a:t>
            </a:r>
            <a:br>
              <a:rPr lang="de-DE" sz="2500" dirty="0"/>
            </a:br>
            <a:br>
              <a:rPr lang="de-DE" sz="2500" dirty="0"/>
            </a:br>
            <a:r>
              <a:rPr lang="de-DE" sz="2500" dirty="0"/>
              <a:t>- erste Anlaufstelle für neue Interessenten</a:t>
            </a:r>
            <a:br>
              <a:rPr lang="de-DE" sz="2500" dirty="0"/>
            </a:br>
            <a:r>
              <a:rPr lang="de-DE" sz="2500" dirty="0"/>
              <a:t>- Erstgespräch mit Interessenten </a:t>
            </a:r>
            <a:br>
              <a:rPr lang="de-DE" sz="2500" dirty="0"/>
            </a:br>
            <a:r>
              <a:rPr lang="de-DE" sz="2500" dirty="0"/>
              <a:t>- Kommunikationsschnittstelle zu allen anderen Parteien</a:t>
            </a:r>
            <a:br>
              <a:rPr lang="de-DE" sz="2500" dirty="0"/>
            </a:br>
            <a:r>
              <a:rPr lang="de-DE" sz="2500" dirty="0"/>
              <a:t>- Beschaffung von Investitionsgütern (Küche, </a:t>
            </a:r>
            <a:br>
              <a:rPr lang="de-DE" sz="2500" dirty="0"/>
            </a:br>
            <a:r>
              <a:rPr lang="de-DE" sz="2500" dirty="0"/>
              <a:t>  Esszimmerausstattung, Waschmaschine, Trockner)</a:t>
            </a:r>
            <a:br>
              <a:rPr lang="de-DE" sz="2500" dirty="0"/>
            </a:br>
            <a:br>
              <a:rPr lang="de-DE" sz="2500" dirty="0"/>
            </a:br>
            <a:r>
              <a:rPr lang="de-DE" sz="2500" dirty="0"/>
              <a:t>Die Kosten für die Investitionsgüter werden durch die monatlichen Investitionszahlungen der Bewohner zurückgeführt. 30 Euro werden pro Bewohner und Monat vom Haushaltsgeld an den Vertrag gezahlt.</a:t>
            </a:r>
            <a:br>
              <a:rPr lang="de-DE" sz="2500" dirty="0"/>
            </a:br>
            <a:br>
              <a:rPr lang="de-DE" sz="2500" dirty="0"/>
            </a:br>
            <a:br>
              <a:rPr lang="de-DE" sz="2500" dirty="0"/>
            </a:br>
            <a:br>
              <a:rPr lang="de-DE" sz="3000" dirty="0"/>
            </a:br>
            <a:br>
              <a:rPr lang="de-DE" sz="3000" dirty="0"/>
            </a:br>
            <a:endParaRPr lang="de-DE" sz="3000" dirty="0"/>
          </a:p>
        </p:txBody>
      </p:sp>
    </p:spTree>
    <p:extLst>
      <p:ext uri="{BB962C8B-B14F-4D97-AF65-F5344CB8AC3E}">
        <p14:creationId xmlns:p14="http://schemas.microsoft.com/office/powerpoint/2010/main" val="1218951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C0D95D-6A42-4737-A5B9-8174E07D35AD}"/>
              </a:ext>
            </a:extLst>
          </p:cNvPr>
          <p:cNvSpPr>
            <a:spLocks noGrp="1"/>
          </p:cNvSpPr>
          <p:nvPr>
            <p:ph type="ctrTitle"/>
          </p:nvPr>
        </p:nvSpPr>
        <p:spPr>
          <a:xfrm>
            <a:off x="2230624" y="4159624"/>
            <a:ext cx="9217303" cy="1877702"/>
          </a:xfrm>
        </p:spPr>
        <p:txBody>
          <a:bodyPr>
            <a:normAutofit/>
          </a:bodyPr>
          <a:lstStyle/>
          <a:p>
            <a:pPr algn="ctr"/>
            <a:r>
              <a:rPr lang="de-DE" sz="3500" dirty="0"/>
              <a:t>Ziel ist es, in einer häuslichen Umgebung eine möglichst eigenständige Lebensführung zu ermöglichen!</a:t>
            </a:r>
            <a:endParaRPr lang="de-DE" sz="3500" dirty="0">
              <a:latin typeface="Bahnschrift SemiBold" panose="020B0502040204020203" pitchFamily="34" charset="0"/>
            </a:endParaRPr>
          </a:p>
        </p:txBody>
      </p:sp>
      <p:pic>
        <p:nvPicPr>
          <p:cNvPr id="4" name="Grafik 3">
            <a:extLst>
              <a:ext uri="{FF2B5EF4-FFF2-40B4-BE49-F238E27FC236}">
                <a16:creationId xmlns:a16="http://schemas.microsoft.com/office/drawing/2014/main" id="{77D923C5-423B-6BA0-8225-214B8964BF48}"/>
              </a:ext>
            </a:extLst>
          </p:cNvPr>
          <p:cNvPicPr>
            <a:picLocks noChangeAspect="1"/>
          </p:cNvPicPr>
          <p:nvPr/>
        </p:nvPicPr>
        <p:blipFill>
          <a:blip r:embed="rId2"/>
          <a:stretch>
            <a:fillRect/>
          </a:stretch>
        </p:blipFill>
        <p:spPr>
          <a:xfrm>
            <a:off x="3444401" y="1209507"/>
            <a:ext cx="6629975" cy="2712955"/>
          </a:xfrm>
          <a:prstGeom prst="rect">
            <a:avLst/>
          </a:prstGeom>
        </p:spPr>
      </p:pic>
    </p:spTree>
    <p:extLst>
      <p:ext uri="{BB962C8B-B14F-4D97-AF65-F5344CB8AC3E}">
        <p14:creationId xmlns:p14="http://schemas.microsoft.com/office/powerpoint/2010/main" val="3997829244"/>
      </p:ext>
    </p:extLst>
  </p:cSld>
  <p:clrMapOvr>
    <a:masterClrMapping/>
  </p:clrMapOvr>
</p:sld>
</file>

<file path=ppt/theme/theme1.xml><?xml version="1.0" encoding="utf-8"?>
<a:theme xmlns:a="http://schemas.openxmlformats.org/drawingml/2006/main" name="Fetzen">
  <a:themeElements>
    <a:clrScheme name="Fetze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etze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etze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455</Words>
  <Application>Microsoft Office PowerPoint</Application>
  <PresentationFormat>Breitbild</PresentationFormat>
  <Paragraphs>24</Paragraphs>
  <Slides>7</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Arial</vt:lpstr>
      <vt:lpstr>Bahnschrift SemiBold</vt:lpstr>
      <vt:lpstr>Century Gothic</vt:lpstr>
      <vt:lpstr>Wingdings 3</vt:lpstr>
      <vt:lpstr>Fetzen</vt:lpstr>
      <vt:lpstr>Organisationsaufbau   unserer Senioren-Wohngemeinschaft</vt:lpstr>
      <vt:lpstr>Beteiligte Parteien</vt:lpstr>
      <vt:lpstr>Der Mietvertrag zwischen dem Vermieter und Mieter gilt für:  - das Apartment samt Vorraum - den Aufenthaltsraum (Küche und Esszimmer) - die Wendelgänge vor den Zimmern - den Kellerraum anteilig - die Waschküche anteilig - das Pflegebad anteilig - die Gästetoiletten anteilig  </vt:lpstr>
      <vt:lpstr>Die Mieter, bzw. die Angehörigen kümmern sich um die Sauberkeit und Ordnung in den gemieteten Räumlichkeiten. Hierzu werden die angefallenen Aufgaben im Haus pro Quartal verteilt.  Der Pflegedienst übernimmt lediglich eine Sichtreinigung, bei denen nur die deutlich sichtbaren Verschmutzungen auf den Laufwegen und den Arbeitsflächen beseitigt werden.   Von den Angehörigen wird gem. Vereinssatzung Punkt 7.2 ein ehrenamtliches Engagement erwartet. Dieses Angebot sollte sich an mehrere oder im besten Fall an alle Bewohner richten. Hierbei kann es sich um das Ausrichten eines Saisonfests, Vorlesen, Gemeinschaftsspiel spielen, Plätzchen backen etc. handeln.</vt:lpstr>
      <vt:lpstr>Die Mieter sind dafür verantwortlich, dass das gemietete Objekt ordnungsgemäß genutzt wird und erlauben dem Pflegedienst den Zugang zu den gemieteten Räumen.</vt:lpstr>
      <vt:lpstr>Der Verein Haus Ugental e.V. übernimmt folgende Aufgaben:  - erste Anlaufstelle für neue Interessenten - Erstgespräch mit Interessenten  - Kommunikationsschnittstelle zu allen anderen Parteien - Beschaffung von Investitionsgütern (Küche,    Esszimmerausstattung, Waschmaschine, Trockner)  Die Kosten für die Investitionsgüter werden durch die monatlichen Investitionszahlungen der Bewohner zurückgeführt. 30 Euro werden pro Bewohner und Monat vom Haushaltsgeld an den Vertrag gezahlt.     </vt:lpstr>
      <vt:lpstr>Ziel ist es, in einer häuslichen Umgebung eine möglichst eigenständige Lebensführung zu ermöglichen!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Organisations-Schaubild  unserer Senioren-Wohngemeinschaft</dc:title>
  <dc:creator>Munichsider Feil</dc:creator>
  <cp:lastModifiedBy>Munichsider Feil</cp:lastModifiedBy>
  <cp:revision>15</cp:revision>
  <dcterms:created xsi:type="dcterms:W3CDTF">2023-01-23T12:55:10Z</dcterms:created>
  <dcterms:modified xsi:type="dcterms:W3CDTF">2024-04-05T14:51:43Z</dcterms:modified>
</cp:coreProperties>
</file>